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61" r:id="rId3"/>
    <p:sldId id="257" r:id="rId4"/>
    <p:sldId id="258" r:id="rId5"/>
    <p:sldId id="259" r:id="rId6"/>
    <p:sldId id="260"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14"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028E4B-4C81-473E-93CD-744380D90C10}" type="datetimeFigureOut">
              <a:rPr lang="en-US" smtClean="0"/>
              <a:t>11/19/2019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452633-8DC3-4A3C-BC79-F142735FB97C}" type="slidenum">
              <a:rPr lang="en-US" smtClean="0"/>
              <a:t>‹#›</a:t>
            </a:fld>
            <a:endParaRPr lang="en-US"/>
          </a:p>
        </p:txBody>
      </p:sp>
    </p:spTree>
    <p:extLst>
      <p:ext uri="{BB962C8B-B14F-4D97-AF65-F5344CB8AC3E}">
        <p14:creationId xmlns:p14="http://schemas.microsoft.com/office/powerpoint/2010/main" val="205579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community can offer resources such as</a:t>
            </a:r>
            <a:r>
              <a:rPr lang="en-US" baseline="0" dirty="0" smtClean="0"/>
              <a:t> an asylum, community centers, and support groups to help persons with mental health problems to achieve optimal care outcomes. Universities, colleges, and emergency department utilization can also be used to provide knowledge about continuum care among persons with mental disorders.</a:t>
            </a:r>
            <a:endParaRPr lang="en-US" dirty="0"/>
          </a:p>
        </p:txBody>
      </p:sp>
      <p:sp>
        <p:nvSpPr>
          <p:cNvPr id="4" name="Slide Number Placeholder 3"/>
          <p:cNvSpPr>
            <a:spLocks noGrp="1"/>
          </p:cNvSpPr>
          <p:nvPr>
            <p:ph type="sldNum" sz="quarter" idx="10"/>
          </p:nvPr>
        </p:nvSpPr>
        <p:spPr/>
        <p:txBody>
          <a:bodyPr/>
          <a:lstStyle/>
          <a:p>
            <a:fld id="{7E452633-8DC3-4A3C-BC79-F142735FB97C}" type="slidenum">
              <a:rPr lang="en-US" smtClean="0"/>
              <a:t>3</a:t>
            </a:fld>
            <a:endParaRPr lang="en-US"/>
          </a:p>
        </p:txBody>
      </p:sp>
    </p:spTree>
    <p:extLst>
      <p:ext uri="{BB962C8B-B14F-4D97-AF65-F5344CB8AC3E}">
        <p14:creationId xmlns:p14="http://schemas.microsoft.com/office/powerpoint/2010/main" val="2125069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93583ED3-4ECD-4C1A-99A8-50D333C383DD}" type="datetimeFigureOut">
              <a:rPr lang="en-US" smtClean="0"/>
              <a:t>11/19/2019</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14F7FD3F-1DC5-47AA-B21E-902034A09864}"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583ED3-4ECD-4C1A-99A8-50D333C383DD}" type="datetimeFigureOut">
              <a:rPr lang="en-US" smtClean="0"/>
              <a:t>11/19/2019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583ED3-4ECD-4C1A-99A8-50D333C383DD}" type="datetimeFigureOut">
              <a:rPr lang="en-US" smtClean="0"/>
              <a:t>11/19/2019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3583ED3-4ECD-4C1A-99A8-50D333C383DD}" type="datetimeFigureOut">
              <a:rPr lang="en-US" smtClean="0"/>
              <a:t>11/19/2019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F7FD3F-1DC5-47AA-B21E-902034A09864}"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583ED3-4ECD-4C1A-99A8-50D333C383DD}" type="datetimeFigureOut">
              <a:rPr lang="en-US" smtClean="0"/>
              <a:t>11/19/2019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583ED3-4ECD-4C1A-99A8-50D333C383DD}" type="datetimeFigureOut">
              <a:rPr lang="en-US" smtClean="0"/>
              <a:t>11/19/2019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583ED3-4ECD-4C1A-99A8-50D333C383DD}" type="datetimeFigureOut">
              <a:rPr lang="en-US" smtClean="0"/>
              <a:t>11/19/2019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3583ED3-4ECD-4C1A-99A8-50D333C383DD}" type="datetimeFigureOut">
              <a:rPr lang="en-US" smtClean="0"/>
              <a:t>11/19/2019</a:t>
            </a:fld>
            <a:endParaRPr lang="en-US"/>
          </a:p>
        </p:txBody>
      </p:sp>
      <p:sp>
        <p:nvSpPr>
          <p:cNvPr id="7" name="Slide Number Placeholder 6"/>
          <p:cNvSpPr>
            <a:spLocks noGrp="1"/>
          </p:cNvSpPr>
          <p:nvPr>
            <p:ph type="sldNum" sz="quarter" idx="12"/>
          </p:nvPr>
        </p:nvSpPr>
        <p:spPr/>
        <p:txBody>
          <a:bodyPr/>
          <a:lstStyle/>
          <a:p>
            <a:fld id="{14F7FD3F-1DC5-47AA-B21E-902034A09864}"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583ED3-4ECD-4C1A-99A8-50D333C383DD}" type="datetimeFigureOut">
              <a:rPr lang="en-US" smtClean="0"/>
              <a:t>11/19/2019</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583ED3-4ECD-4C1A-99A8-50D333C383DD}" type="datetimeFigureOut">
              <a:rPr lang="en-US" smtClean="0"/>
              <a:t>11/19/2019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583ED3-4ECD-4C1A-99A8-50D333C383DD}" type="datetimeFigureOut">
              <a:rPr lang="en-US" smtClean="0"/>
              <a:t>11/19/2019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7FD3F-1DC5-47AA-B21E-902034A0986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93583ED3-4ECD-4C1A-99A8-50D333C383DD}" type="datetimeFigureOut">
              <a:rPr lang="en-US" smtClean="0"/>
              <a:t>11/19/2019</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14F7FD3F-1DC5-47AA-B21E-902034A0986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Care Coordination Presentation</a:t>
            </a:r>
            <a:endParaRPr lang="en-US" dirty="0"/>
          </a:p>
        </p:txBody>
      </p:sp>
      <p:sp>
        <p:nvSpPr>
          <p:cNvPr id="3" name="Subtitle 2"/>
          <p:cNvSpPr>
            <a:spLocks noGrp="1"/>
          </p:cNvSpPr>
          <p:nvPr>
            <p:ph type="subTitle" idx="1"/>
          </p:nvPr>
        </p:nvSpPr>
        <p:spPr/>
        <p:txBody>
          <a:bodyPr/>
          <a:lstStyle/>
          <a:p>
            <a:r>
              <a:rPr lang="en-US" dirty="0" smtClean="0"/>
              <a:t>Mental Health</a:t>
            </a:r>
            <a:endParaRPr lang="en-US" dirty="0"/>
          </a:p>
        </p:txBody>
      </p:sp>
    </p:spTree>
    <p:extLst>
      <p:ext uri="{BB962C8B-B14F-4D97-AF65-F5344CB8AC3E}">
        <p14:creationId xmlns:p14="http://schemas.microsoft.com/office/powerpoint/2010/main" val="3069360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patient selected is called David Jones.</a:t>
            </a:r>
          </a:p>
          <a:p>
            <a:r>
              <a:rPr lang="en-US" dirty="0" smtClean="0"/>
              <a:t>He is 70 years old.</a:t>
            </a:r>
          </a:p>
          <a:p>
            <a:r>
              <a:rPr lang="en-US" dirty="0" smtClean="0"/>
              <a:t>His point of contact is davidjones271@gmail.com</a:t>
            </a:r>
          </a:p>
          <a:p>
            <a:r>
              <a:rPr lang="en-US" dirty="0" smtClean="0"/>
              <a:t>He was diagnosed with Alzheimer  Disease at the age of 65.</a:t>
            </a:r>
          </a:p>
          <a:p>
            <a:r>
              <a:rPr lang="en-US" dirty="0" smtClean="0"/>
              <a:t>He experiences mild cognitive challenges.</a:t>
            </a:r>
          </a:p>
          <a:p>
            <a:r>
              <a:rPr lang="en-US" dirty="0" smtClean="0"/>
              <a:t>Also, he experience subtle memory loss issues.</a:t>
            </a:r>
          </a:p>
          <a:p>
            <a:r>
              <a:rPr lang="en-US" dirty="0" smtClean="0"/>
              <a:t>He has exhibited signs of profound amnesia.</a:t>
            </a:r>
          </a:p>
          <a:p>
            <a:r>
              <a:rPr lang="en-US" dirty="0" smtClean="0"/>
              <a:t>The patient will be administered with a continuum session plan.</a:t>
            </a:r>
            <a:endParaRPr lang="en-US" dirty="0"/>
          </a:p>
        </p:txBody>
      </p:sp>
    </p:spTree>
    <p:extLst>
      <p:ext uri="{BB962C8B-B14F-4D97-AF65-F5344CB8AC3E}">
        <p14:creationId xmlns:p14="http://schemas.microsoft.com/office/powerpoint/2010/main" val="2025990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Resources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community will need setup an asylum.</a:t>
            </a:r>
          </a:p>
          <a:p>
            <a:r>
              <a:rPr lang="en-US" dirty="0" smtClean="0"/>
              <a:t>Also, the community will need to establish community centers.</a:t>
            </a:r>
          </a:p>
          <a:p>
            <a:r>
              <a:rPr lang="en-US" dirty="0" smtClean="0"/>
              <a:t>Besides, support groups can be used for persons with mental disorders.</a:t>
            </a:r>
          </a:p>
          <a:p>
            <a:r>
              <a:rPr lang="en-US" dirty="0" smtClean="0"/>
              <a:t>Universities and colleges can also be used in this case.</a:t>
            </a:r>
          </a:p>
          <a:p>
            <a:r>
              <a:rPr lang="en-US" dirty="0" smtClean="0"/>
              <a:t>Emergency department utilization.</a:t>
            </a:r>
          </a:p>
          <a:p>
            <a:r>
              <a:rPr lang="en-US" dirty="0" smtClean="0"/>
              <a:t>Public hospitals with case management staff.</a:t>
            </a:r>
          </a:p>
          <a:p>
            <a:r>
              <a:rPr lang="en-US" dirty="0" smtClean="0"/>
              <a:t>Relationship-based programs can also be used to establish collaborative efforts between hospitals and the community.</a:t>
            </a:r>
          </a:p>
          <a:p>
            <a:r>
              <a:rPr lang="en-US" dirty="0" smtClean="0"/>
              <a:t>Continuum-centered care organizations can also advocate for treatment of persons with mental illnesses. </a:t>
            </a:r>
          </a:p>
        </p:txBody>
      </p:sp>
    </p:spTree>
    <p:extLst>
      <p:ext uri="{BB962C8B-B14F-4D97-AF65-F5344CB8AC3E}">
        <p14:creationId xmlns:p14="http://schemas.microsoft.com/office/powerpoint/2010/main" val="3104340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Plan</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The selected individual is a family that have had mental disorders in the past and in the present.</a:t>
            </a:r>
          </a:p>
          <a:p>
            <a:r>
              <a:rPr lang="en-US" dirty="0" smtClean="0"/>
              <a:t>The intended coordination plan that I intend to provide entails a Routine Health Maintenance, specialty care, and seeing a mental health provider.</a:t>
            </a:r>
          </a:p>
          <a:p>
            <a:r>
              <a:rPr lang="en-US" dirty="0" smtClean="0"/>
              <a:t>The goals for the session will be to achieve optimal mental health.</a:t>
            </a:r>
          </a:p>
          <a:p>
            <a:r>
              <a:rPr lang="en-US" dirty="0" smtClean="0"/>
              <a:t>Also, the patient should receive continuum care to prevent relapse.</a:t>
            </a:r>
          </a:p>
          <a:p>
            <a:r>
              <a:rPr lang="en-US" dirty="0" smtClean="0"/>
              <a:t>Besides, session should develop strategies that will help the patient manage his health condition.</a:t>
            </a:r>
          </a:p>
          <a:p>
            <a:r>
              <a:rPr lang="en-US" dirty="0" smtClean="0"/>
              <a:t>Session outcomes will be evaluated based on whether the patient achieves maximum care outcomes based on care coordination.</a:t>
            </a:r>
          </a:p>
          <a:p>
            <a:r>
              <a:rPr lang="en-US" dirty="0" smtClean="0"/>
              <a:t>Revisions can be made to plan incase it fails to achieve the expected outcomes.</a:t>
            </a:r>
          </a:p>
          <a:p>
            <a:r>
              <a:rPr lang="en-US" dirty="0" smtClean="0"/>
              <a:t>It can also be revised to incorporate additional aspects of the continuum care that is essential to the wellbeing of the patient.</a:t>
            </a:r>
          </a:p>
        </p:txBody>
      </p:sp>
    </p:spTree>
    <p:extLst>
      <p:ext uri="{BB962C8B-B14F-4D97-AF65-F5344CB8AC3E}">
        <p14:creationId xmlns:p14="http://schemas.microsoft.com/office/powerpoint/2010/main" val="3968297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Date and Time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Each session will be carried out every week.</a:t>
            </a:r>
          </a:p>
          <a:p>
            <a:r>
              <a:rPr lang="en-US" dirty="0" smtClean="0"/>
              <a:t>The session will start at 11/19/ 2019.</a:t>
            </a:r>
          </a:p>
          <a:p>
            <a:r>
              <a:rPr lang="en-US" dirty="0" smtClean="0"/>
              <a:t>The sessions will last for 45 minutes. </a:t>
            </a:r>
          </a:p>
          <a:p>
            <a:r>
              <a:rPr lang="en-US" dirty="0" smtClean="0"/>
              <a:t>The Routine Health Maintenance program will be held on Mondays.</a:t>
            </a:r>
          </a:p>
          <a:p>
            <a:r>
              <a:rPr lang="en-US" dirty="0" smtClean="0"/>
              <a:t>The specialty care will be held on Wednesdays.</a:t>
            </a:r>
          </a:p>
          <a:p>
            <a:r>
              <a:rPr lang="en-US" dirty="0" smtClean="0"/>
              <a:t>The patient will see  a mental health provider every week. </a:t>
            </a:r>
          </a:p>
          <a:p>
            <a:r>
              <a:rPr lang="en-US" dirty="0" smtClean="0"/>
              <a:t>Determination of treatment outcomes will done at the end of every week. </a:t>
            </a:r>
          </a:p>
          <a:p>
            <a:r>
              <a:rPr lang="en-US" dirty="0" smtClean="0"/>
              <a:t>The patient should be discharged after exhibiting appropriate outcomes.</a:t>
            </a:r>
            <a:endParaRPr lang="en-US" dirty="0"/>
          </a:p>
        </p:txBody>
      </p:sp>
    </p:spTree>
    <p:extLst>
      <p:ext uri="{BB962C8B-B14F-4D97-AF65-F5344CB8AC3E}">
        <p14:creationId xmlns:p14="http://schemas.microsoft.com/office/powerpoint/2010/main" val="1359277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Health Concern</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Mental illness is becoming a prevalent health problem not only in the U.S but also the whole world.</a:t>
            </a:r>
          </a:p>
          <a:p>
            <a:r>
              <a:rPr lang="en-US" dirty="0" smtClean="0"/>
              <a:t>Persons with mental disorders experience discrimination and stigma during care delivery.</a:t>
            </a:r>
          </a:p>
          <a:p>
            <a:r>
              <a:rPr lang="en-US" dirty="0" smtClean="0"/>
              <a:t>Therefore, patients with mental disorders are often victims of prejudice.</a:t>
            </a:r>
          </a:p>
          <a:p>
            <a:r>
              <a:rPr lang="en-US" dirty="0" smtClean="0"/>
              <a:t>Nursing practitioners lack adequate knowledge on the symptoms and treatability of mental disorders.</a:t>
            </a:r>
          </a:p>
          <a:p>
            <a:r>
              <a:rPr lang="en-US" dirty="0" smtClean="0"/>
              <a:t>Also, patients and their families are likely to be ignorant on how to access examination and treatment (Henderson, </a:t>
            </a:r>
            <a:r>
              <a:rPr lang="en-US" dirty="0" err="1" smtClean="0"/>
              <a:t>Lacko</a:t>
            </a:r>
            <a:r>
              <a:rPr lang="en-US" dirty="0" smtClean="0"/>
              <a:t>, &amp; </a:t>
            </a:r>
            <a:r>
              <a:rPr lang="en-US" dirty="0" err="1" smtClean="0"/>
              <a:t>Thomicroft</a:t>
            </a:r>
            <a:r>
              <a:rPr lang="en-US" dirty="0" smtClean="0"/>
              <a:t>, 2013).</a:t>
            </a:r>
          </a:p>
          <a:p>
            <a:r>
              <a:rPr lang="en-US" dirty="0" err="1" smtClean="0"/>
              <a:t>Intersectoral</a:t>
            </a:r>
            <a:r>
              <a:rPr lang="en-US" dirty="0" smtClean="0"/>
              <a:t> collaboration is essential in providing continuum care for this population.</a:t>
            </a:r>
          </a:p>
          <a:p>
            <a:r>
              <a:rPr lang="en-US" dirty="0" smtClean="0"/>
              <a:t>In this regard, community health programs should be established to provide care.</a:t>
            </a:r>
          </a:p>
          <a:p>
            <a:r>
              <a:rPr lang="en-US" dirty="0" smtClean="0"/>
              <a:t>Public awareness should also be created against stigmatizing this population.</a:t>
            </a:r>
          </a:p>
          <a:p>
            <a:endParaRPr lang="en-US" dirty="0"/>
          </a:p>
        </p:txBody>
      </p:sp>
    </p:spTree>
    <p:extLst>
      <p:ext uri="{BB962C8B-B14F-4D97-AF65-F5344CB8AC3E}">
        <p14:creationId xmlns:p14="http://schemas.microsoft.com/office/powerpoint/2010/main" val="3014077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Best Practices for Health Improvement</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There should be more governance and leadership with regard to mental health.</a:t>
            </a:r>
          </a:p>
          <a:p>
            <a:r>
              <a:rPr lang="en-US" dirty="0" smtClean="0"/>
              <a:t>Social care services should be boosted in a bid to promote mental health.</a:t>
            </a:r>
          </a:p>
          <a:p>
            <a:r>
              <a:rPr lang="en-US" dirty="0" smtClean="0"/>
              <a:t>Mental care should be comprehensive and integrative to ensure optimal outcomes.</a:t>
            </a:r>
          </a:p>
          <a:p>
            <a:r>
              <a:rPr lang="en-US" dirty="0" smtClean="0"/>
              <a:t>Strategies for promotion and mitigation should also be implemented.</a:t>
            </a:r>
          </a:p>
          <a:p>
            <a:r>
              <a:rPr lang="en-US" dirty="0" smtClean="0"/>
              <a:t>Information and health frameworks should also be strengthened.</a:t>
            </a:r>
          </a:p>
          <a:p>
            <a:r>
              <a:rPr lang="en-US" dirty="0" smtClean="0"/>
              <a:t>Most importantly, nurses should  adopt evidence-based practice.</a:t>
            </a:r>
          </a:p>
          <a:p>
            <a:r>
              <a:rPr lang="en-US" dirty="0" smtClean="0"/>
              <a:t>Also, complementary and alternative treatments should be developed.</a:t>
            </a:r>
          </a:p>
          <a:p>
            <a:r>
              <a:rPr lang="en-US" dirty="0" smtClean="0"/>
              <a:t>Lastly, hospitals should adopt policies that promote efficacy and safety of patients with mental illnesses (Lake &amp; Turner, 2017).</a:t>
            </a:r>
          </a:p>
        </p:txBody>
      </p:sp>
    </p:spTree>
    <p:extLst>
      <p:ext uri="{BB962C8B-B14F-4D97-AF65-F5344CB8AC3E}">
        <p14:creationId xmlns:p14="http://schemas.microsoft.com/office/powerpoint/2010/main" val="2382962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Mental health should also integrated in primary care delivery systems.</a:t>
            </a:r>
          </a:p>
          <a:p>
            <a:r>
              <a:rPr lang="en-US" dirty="0" smtClean="0"/>
              <a:t>Nurses should also be educated on assessment and treatment of mental disorders. </a:t>
            </a:r>
          </a:p>
          <a:p>
            <a:r>
              <a:rPr lang="en-US" dirty="0" smtClean="0"/>
              <a:t>Also, public awareness should created on mental health.</a:t>
            </a:r>
          </a:p>
          <a:p>
            <a:r>
              <a:rPr lang="en-US" dirty="0" smtClean="0"/>
              <a:t>Advocacy should be intensified to enable emotional care for persons with mental illnesses.</a:t>
            </a:r>
          </a:p>
          <a:p>
            <a:r>
              <a:rPr lang="en-US" dirty="0" smtClean="0"/>
              <a:t>Emergencies such suicidal behaviors and violence should be managed effectively.</a:t>
            </a:r>
          </a:p>
          <a:p>
            <a:r>
              <a:rPr lang="en-US" dirty="0" smtClean="0"/>
              <a:t>Public health models can be developed to prevent stigma against individual with psychiatric problems.</a:t>
            </a:r>
          </a:p>
          <a:p>
            <a:r>
              <a:rPr lang="en-US" dirty="0" smtClean="0"/>
              <a:t>Most importantly, nurses should be involved in developing policies regarding mental health.</a:t>
            </a:r>
          </a:p>
          <a:p>
            <a:r>
              <a:rPr lang="en-US" dirty="0" smtClean="0"/>
              <a:t>Lastly, research should be heightened to promote evidence-based decision-making.</a:t>
            </a:r>
            <a:endParaRPr lang="en-US" dirty="0"/>
          </a:p>
        </p:txBody>
      </p:sp>
    </p:spTree>
    <p:extLst>
      <p:ext uri="{BB962C8B-B14F-4D97-AF65-F5344CB8AC3E}">
        <p14:creationId xmlns:p14="http://schemas.microsoft.com/office/powerpoint/2010/main" val="2981410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Assumptions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session has assumed that the patient  achieve maximum healthcare outcome after the end of the intervention. </a:t>
            </a:r>
          </a:p>
          <a:p>
            <a:r>
              <a:rPr lang="en-US" dirty="0" smtClean="0"/>
              <a:t>Also, there is an assumption that the interventions will be carried out as scheduled without delays.</a:t>
            </a:r>
          </a:p>
          <a:p>
            <a:r>
              <a:rPr lang="en-US" dirty="0" smtClean="0"/>
              <a:t>Besides, there is an assumption that the patient will agree to participate. </a:t>
            </a:r>
          </a:p>
          <a:p>
            <a:r>
              <a:rPr lang="en-US" dirty="0" smtClean="0"/>
              <a:t>The plan has also assumed that the hospital will adopt best practices while handling the patient.</a:t>
            </a:r>
          </a:p>
          <a:p>
            <a:r>
              <a:rPr lang="en-US" dirty="0" smtClean="0"/>
              <a:t>The medical practitioners are also assumed to have adequate knowledge on mental health.</a:t>
            </a:r>
          </a:p>
          <a:p>
            <a:r>
              <a:rPr lang="en-US" dirty="0" smtClean="0"/>
              <a:t>Lastly, it assumed that the patient will not forfeit the session plan.</a:t>
            </a:r>
          </a:p>
          <a:p>
            <a:endParaRPr lang="en-US" dirty="0"/>
          </a:p>
        </p:txBody>
      </p:sp>
    </p:spTree>
    <p:extLst>
      <p:ext uri="{BB962C8B-B14F-4D97-AF65-F5344CB8AC3E}">
        <p14:creationId xmlns:p14="http://schemas.microsoft.com/office/powerpoint/2010/main" val="21047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Henderson, C., </a:t>
            </a:r>
            <a:r>
              <a:rPr lang="en-US" dirty="0" err="1" smtClean="0"/>
              <a:t>Lacko</a:t>
            </a:r>
            <a:r>
              <a:rPr lang="en-US" dirty="0" smtClean="0"/>
              <a:t>, S., &amp; </a:t>
            </a:r>
            <a:r>
              <a:rPr lang="en-US" dirty="0" err="1" smtClean="0"/>
              <a:t>Thomicroft</a:t>
            </a:r>
            <a:r>
              <a:rPr lang="en-US" dirty="0" smtClean="0"/>
              <a:t>, G. 	(2013). Mental illness stigma, help 	seeking and public health programs. 	</a:t>
            </a:r>
            <a:r>
              <a:rPr lang="en-US" i="1" dirty="0" smtClean="0"/>
              <a:t>American Journal of Public Health,</a:t>
            </a:r>
            <a:r>
              <a:rPr lang="en-US" dirty="0" smtClean="0"/>
              <a:t> 	103(5), 777-780. </a:t>
            </a:r>
            <a:endParaRPr lang="en-US" dirty="0" smtClean="0"/>
          </a:p>
          <a:p>
            <a:pPr marL="0" indent="0">
              <a:buNone/>
            </a:pPr>
            <a:r>
              <a:rPr lang="en-US" dirty="0" smtClean="0"/>
              <a:t>Lake, J. &amp; Turner, S. M. (2017). Urgent </a:t>
            </a:r>
            <a:r>
              <a:rPr lang="en-US" smtClean="0"/>
              <a:t>need 	for </a:t>
            </a:r>
            <a:r>
              <a:rPr lang="en-US" dirty="0" smtClean="0"/>
              <a:t>improved mental health care </a:t>
            </a:r>
            <a:r>
              <a:rPr lang="en-US" smtClean="0"/>
              <a:t>and 	a </a:t>
            </a:r>
            <a:r>
              <a:rPr lang="en-US" dirty="0" smtClean="0"/>
              <a:t>more collaborative model of care</a:t>
            </a:r>
            <a:r>
              <a:rPr lang="en-US" smtClean="0"/>
              <a:t>. 	</a:t>
            </a:r>
            <a:r>
              <a:rPr lang="en-US" i="1" smtClean="0"/>
              <a:t>The </a:t>
            </a:r>
            <a:r>
              <a:rPr lang="en-US" i="1" dirty="0" smtClean="0"/>
              <a:t>Permanente Journal, </a:t>
            </a:r>
            <a:r>
              <a:rPr lang="en-US" dirty="0" smtClean="0"/>
              <a:t>21(17), 1-8. </a:t>
            </a:r>
            <a:endParaRPr lang="en-US" dirty="0"/>
          </a:p>
        </p:txBody>
      </p:sp>
    </p:spTree>
    <p:extLst>
      <p:ext uri="{BB962C8B-B14F-4D97-AF65-F5344CB8AC3E}">
        <p14:creationId xmlns:p14="http://schemas.microsoft.com/office/powerpoint/2010/main" val="29495404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132</TotalTime>
  <Words>880</Words>
  <Application>Microsoft Office PowerPoint</Application>
  <PresentationFormat>On-screen Show (4:3)</PresentationFormat>
  <Paragraphs>77</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Austin</vt:lpstr>
      <vt:lpstr>Care Coordination Presentation</vt:lpstr>
      <vt:lpstr>Introduction</vt:lpstr>
      <vt:lpstr>Community Resources</vt:lpstr>
      <vt:lpstr>Session Plan</vt:lpstr>
      <vt:lpstr>Date and Time</vt:lpstr>
      <vt:lpstr>The Health Concern</vt:lpstr>
      <vt:lpstr>Best Practices for Health Improvement</vt:lpstr>
      <vt:lpstr>Cont. </vt:lpstr>
      <vt:lpstr>Assumptions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 Coordination Presentation</dc:title>
  <dc:creator>Windows User</dc:creator>
  <cp:lastModifiedBy>Windows User</cp:lastModifiedBy>
  <cp:revision>13</cp:revision>
  <dcterms:created xsi:type="dcterms:W3CDTF">2019-11-19T18:56:03Z</dcterms:created>
  <dcterms:modified xsi:type="dcterms:W3CDTF">2019-11-19T21:08:34Z</dcterms:modified>
</cp:coreProperties>
</file>